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Bold" charset="1" panose="02000000000000000000"/>
      <p:regular r:id="rId25"/>
    </p:embeddedFont>
    <p:embeddedFont>
      <p:font typeface="Poppins Light" charset="1" panose="02000000000000000000"/>
      <p:regular r:id="rId26"/>
    </p:embeddedFont>
    <p:embeddedFont>
      <p:font typeface="DM Sans Bold" charset="1" panose="00000000000000000000"/>
      <p:regular r:id="rId27"/>
    </p:embeddedFont>
    <p:embeddedFont>
      <p:font typeface="DM Sans" charset="1" panose="00000000000000000000"/>
      <p:regular r:id="rId28"/>
    </p:embeddedFont>
    <p:embeddedFont>
      <p:font typeface="Canva Sans" charset="1" panose="020B05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slide2.xml" Type="http://schemas.openxmlformats.org/officeDocument/2006/relationships/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slide2.xml" Type="http://schemas.openxmlformats.org/officeDocument/2006/relationships/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slide2.xml" Type="http://schemas.openxmlformats.org/officeDocument/2006/relationships/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slide2.xml" Type="http://schemas.openxmlformats.org/officeDocument/2006/relationships/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2.png" Type="http://schemas.openxmlformats.org/officeDocument/2006/relationships/image"/><Relationship Id="rId4" Target="slide2.xml" Type="http://schemas.openxmlformats.org/officeDocument/2006/relationships/slid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3.png" Type="http://schemas.openxmlformats.org/officeDocument/2006/relationships/image"/><Relationship Id="rId4" Target="slide2.xml" Type="http://schemas.openxmlformats.org/officeDocument/2006/relationships/slid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slide2.xml" Type="http://schemas.openxmlformats.org/officeDocument/2006/relationships/slid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slide2.xml" Type="http://schemas.openxmlformats.org/officeDocument/2006/relationships/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slide2.xml" Type="http://schemas.openxmlformats.org/officeDocument/2006/relationships/slid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10.xml" Type="http://schemas.openxmlformats.org/officeDocument/2006/relationships/slide"/><Relationship Id="rId11" Target="slide9.xml" Type="http://schemas.openxmlformats.org/officeDocument/2006/relationships/slide"/><Relationship Id="rId12" Target="slide18.xml" Type="http://schemas.openxmlformats.org/officeDocument/2006/relationships/slide"/><Relationship Id="rId13" Target="slide11.xml" Type="http://schemas.openxmlformats.org/officeDocument/2006/relationships/slide"/><Relationship Id="rId14" Target="slide12.xml" Type="http://schemas.openxmlformats.org/officeDocument/2006/relationships/slide"/><Relationship Id="rId2" Target="../media/image4.png" Type="http://schemas.openxmlformats.org/officeDocument/2006/relationships/image"/><Relationship Id="rId3" Target="slide3.xml" Type="http://schemas.openxmlformats.org/officeDocument/2006/relationships/slide"/><Relationship Id="rId4" Target="slide4.xml" Type="http://schemas.openxmlformats.org/officeDocument/2006/relationships/slide"/><Relationship Id="rId5" Target="slide5.xml" Type="http://schemas.openxmlformats.org/officeDocument/2006/relationships/slide"/><Relationship Id="rId6" Target="slide6.xml" Type="http://schemas.openxmlformats.org/officeDocument/2006/relationships/slide"/><Relationship Id="rId7" Target="slide7.xml" Type="http://schemas.openxmlformats.org/officeDocument/2006/relationships/slide"/><Relationship Id="rId8" Target="slide8.xml" Type="http://schemas.openxmlformats.org/officeDocument/2006/relationships/slide"/><Relationship Id="rId9" Target="slide19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slide2.xml" Type="http://schemas.openxmlformats.org/officeDocument/2006/relationships/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slide2.xml" Type="http://schemas.openxmlformats.org/officeDocument/2006/relationships/slide"/><Relationship Id="rId4" Target="https://www.kaggle.com/datasets/hojjatk/mnist-dataset" TargetMode="External" Type="http://schemas.openxmlformats.org/officeDocument/2006/relationships/hyperlink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slide2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slide2.xml" Type="http://schemas.openxmlformats.org/officeDocument/2006/relationships/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slide2.xml" Type="http://schemas.openxmlformats.org/officeDocument/2006/relationships/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Relationship Id="rId4" Target="slide2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345C7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699" y="2934435"/>
            <a:ext cx="16230601" cy="2734659"/>
            <a:chOff x="0" y="0"/>
            <a:chExt cx="21640802" cy="36462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21640802" cy="242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40"/>
                </a:lnSpc>
              </a:pPr>
              <a:r>
                <a:rPr lang="en-US" sz="11950" spc="-298">
                  <a:solidFill>
                    <a:srgbClr val="2A2E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NAML PROJECT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990892"/>
              <a:ext cx="19387375" cy="655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47"/>
                </a:lnSpc>
              </a:pPr>
              <a:r>
                <a:rPr lang="en-US" sz="2962">
                  <a:solidFill>
                    <a:srgbClr val="2A2E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GAN for MNIST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107680"/>
            <a:ext cx="8910546" cy="102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2A2E30"/>
                </a:solidFill>
                <a:latin typeface="Poppins Bold"/>
                <a:ea typeface="Poppins Bold"/>
                <a:cs typeface="Poppins Bold"/>
                <a:sym typeface="Poppins Bold"/>
              </a:rPr>
              <a:t>Abda</a:t>
            </a:r>
            <a:r>
              <a:rPr lang="en-US" b="true" sz="2962">
                <a:solidFill>
                  <a:srgbClr val="2A2E30"/>
                </a:solidFill>
                <a:latin typeface="Poppins Bold"/>
                <a:ea typeface="Poppins Bold"/>
                <a:cs typeface="Poppins Bold"/>
                <a:sym typeface="Poppins Bold"/>
              </a:rPr>
              <a:t>llah Alkhetiar     10765149</a:t>
            </a:r>
          </a:p>
          <a:p>
            <a:pPr algn="l">
              <a:lnSpc>
                <a:spcPts val="4147"/>
              </a:lnSpc>
            </a:pPr>
            <a:r>
              <a:rPr lang="en-US" b="true" sz="2962">
                <a:solidFill>
                  <a:srgbClr val="2A2E30"/>
                </a:solidFill>
                <a:latin typeface="Poppins Bold"/>
                <a:ea typeface="Poppins Bold"/>
                <a:cs typeface="Poppins Bold"/>
                <a:sym typeface="Poppins Bold"/>
              </a:rPr>
              <a:t>Luigi Inguaggiato       10809587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699" y="1028700"/>
            <a:ext cx="4836602" cy="447798"/>
            <a:chOff x="0" y="0"/>
            <a:chExt cx="6448803" cy="59706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26394" y="68874"/>
              <a:ext cx="5422409" cy="430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 spc="49">
                  <a:solidFill>
                    <a:srgbClr val="2A2E3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Politecnico di Milano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6209" cy="597065"/>
            </a:xfrm>
            <a:custGeom>
              <a:avLst/>
              <a:gdLst/>
              <a:ahLst/>
              <a:cxnLst/>
              <a:rect r="r" b="b" t="t" l="l"/>
              <a:pathLst>
                <a:path h="597065" w="586209">
                  <a:moveTo>
                    <a:pt x="0" y="0"/>
                  </a:moveTo>
                  <a:lnTo>
                    <a:pt x="586209" y="0"/>
                  </a:lnTo>
                  <a:lnTo>
                    <a:pt x="586209" y="597065"/>
                  </a:lnTo>
                  <a:lnTo>
                    <a:pt x="0" y="59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148762" y="1473156"/>
            <a:ext cx="0" cy="7340687"/>
          </a:xfrm>
          <a:prstGeom prst="line">
            <a:avLst/>
          </a:prstGeom>
          <a:ln cap="flat" w="9525">
            <a:solidFill>
              <a:srgbClr val="2A2E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79865" y="1917613"/>
            <a:ext cx="776413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Optimization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3" action="ppaction://hlinksldjump"/>
              </a:rPr>
              <a:t>Return to index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4825" y="3698875"/>
            <a:ext cx="7310731" cy="227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Separate </a:t>
            </a:r>
            <a:r>
              <a:rPr lang="en-US" b="true" sz="3499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ADAM</a:t>
            </a:r>
            <a:r>
              <a:rPr lang="en-US" sz="3499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499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optimizers are used for the generator (G) and discriminator (D) to independently control their learning dynamics.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4428" y="3984625"/>
            <a:ext cx="6439039" cy="227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The optax module was used to implement the ADAM optimizer since it’s the perfect fit for the JAX library.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110" y="2361183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2A2E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35267" y="1208752"/>
            <a:ext cx="495704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Trai</a:t>
            </a:r>
            <a:r>
              <a:rPr lang="en-US" b="true" sz="8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4317" y="7944439"/>
            <a:ext cx="335518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3" action="ppaction://hlinksldjump"/>
              </a:rPr>
              <a:t>Return to index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26253" y="1827877"/>
            <a:ext cx="10033047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42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Training Loop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4470" y="3085902"/>
            <a:ext cx="5178642" cy="156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iscriminator learns to distinguish real images from generated ones.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4470" y="5437329"/>
            <a:ext cx="5178642" cy="209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nerator learns to produce realistic images to fool the discriminator.</a:t>
            </a:r>
          </a:p>
          <a:p>
            <a:pPr algn="l">
              <a:lnSpc>
                <a:spcPts val="416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226253" y="2590434"/>
            <a:ext cx="10305271" cy="411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At each epoch:</a:t>
            </a:r>
          </a:p>
          <a:p>
            <a:pPr algn="l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the dataset is shuffled</a:t>
            </a:r>
          </a:p>
          <a:p>
            <a:pPr algn="l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it is split in batches of size 64</a:t>
            </a:r>
          </a:p>
          <a:p>
            <a:pPr algn="l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a fresh set of latent noise vectors z ∼ N (0, I) is sampled</a:t>
            </a:r>
          </a:p>
          <a:p>
            <a:pPr algn="l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For each batch the Discriminator and the Generator are trained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80452" y="7654244"/>
            <a:ext cx="10265579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To qualitatively monitor training, synthetic images are generated every 100 epochs using a fixed noise vector z and class labels {0, 1, ..., 9}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110" y="2361183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2A2E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30492" y="3086774"/>
            <a:ext cx="5366243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M</a:t>
            </a:r>
            <a:r>
              <a:rPr lang="en-US" b="true" sz="8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odel 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5267" y="7944439"/>
            <a:ext cx="335518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3" action="ppaction://hlinksldjump"/>
              </a:rPr>
              <a:t>Return to index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226253" y="6606447"/>
            <a:ext cx="10033047" cy="2506151"/>
            <a:chOff x="0" y="0"/>
            <a:chExt cx="13377396" cy="334153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1710645" cy="881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0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2A2E3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Qua</a:t>
              </a:r>
              <a:r>
                <a:rPr lang="en-US" b="true" sz="4200">
                  <a:solidFill>
                    <a:srgbClr val="2A2E3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ntitative Evaluation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62122"/>
              <a:ext cx="13377396" cy="2079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Using the FID (Fréchet Inception Distance) score</a:t>
              </a:r>
            </a:p>
            <a:p>
              <a:pPr algn="l">
                <a:lnSpc>
                  <a:spcPts val="415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10,000 real and 10,000 generated images</a:t>
              </a:r>
            </a:p>
            <a:p>
              <a:pPr algn="l">
                <a:lnSpc>
                  <a:spcPts val="415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Calculated using pytorch-fid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26253" y="1626067"/>
            <a:ext cx="10033047" cy="1470232"/>
            <a:chOff x="0" y="0"/>
            <a:chExt cx="13377396" cy="196030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3377396" cy="85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2A2E3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Qualitative Evaluation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77895"/>
              <a:ext cx="1207897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Visual inspection to assess realism and diversity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26253" y="3900648"/>
            <a:ext cx="10628833" cy="1905699"/>
            <a:chOff x="0" y="0"/>
            <a:chExt cx="14171778" cy="254093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10206143" cy="881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  <a:spcBef>
                  <a:spcPct val="0"/>
                </a:spcBef>
              </a:pPr>
              <a:r>
                <a:rPr lang="en-US" b="true" sz="4200">
                  <a:solidFill>
                    <a:srgbClr val="2A2E3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Trai</a:t>
              </a:r>
              <a:r>
                <a:rPr lang="en-US" b="true" sz="4200">
                  <a:solidFill>
                    <a:srgbClr val="2A2E3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ning Dynamics Monitoring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60019"/>
              <a:ext cx="14171778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I</a:t>
              </a:r>
              <a:r>
                <a:rPr lang="en-US" sz="3200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dentify instabilities during training such as vanishing gradients, balance between generator and discriminator.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9865" y="3307462"/>
            <a:ext cx="16153828" cy="3876919"/>
          </a:xfrm>
          <a:custGeom>
            <a:avLst/>
            <a:gdLst/>
            <a:ahLst/>
            <a:cxnLst/>
            <a:rect r="r" b="b" t="t" l="l"/>
            <a:pathLst>
              <a:path h="3876919" w="16153828">
                <a:moveTo>
                  <a:pt x="0" y="0"/>
                </a:moveTo>
                <a:lnTo>
                  <a:pt x="16153828" y="0"/>
                </a:lnTo>
                <a:lnTo>
                  <a:pt x="16153828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9865" y="1116712"/>
            <a:ext cx="1615382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Experimen</a:t>
            </a: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tal Configurations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4" action="ppaction://hlinksldjump"/>
              </a:rPr>
              <a:t>Return to index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96055" y="1348117"/>
            <a:ext cx="0" cy="7590766"/>
          </a:xfrm>
          <a:prstGeom prst="line">
            <a:avLst/>
          </a:prstGeom>
          <a:ln cap="flat" w="9525">
            <a:solidFill>
              <a:srgbClr val="2A2E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35267" y="1208752"/>
            <a:ext cx="4957046" cy="48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Best Model A</a:t>
            </a:r>
            <a:r>
              <a:rPr lang="en-US" b="true" sz="8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nalysis (M4)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5267" y="7944439"/>
            <a:ext cx="335518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2" action="ppaction://hlinksldjump"/>
              </a:rPr>
              <a:t>Return to index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92314" y="4098290"/>
            <a:ext cx="11495358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It</a:t>
            </a: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 was trained for 1600 epochs with a fixed learning rate, followed by 200 epochs with decaying learning rates.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92314" y="2129155"/>
            <a:ext cx="10523351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Model M4 is configured with a scheduled learning rate and ADAM parameters β1 = 0.5, </a:t>
            </a: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β2 = 0.999.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87403" y="6068966"/>
            <a:ext cx="11819890" cy="209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Learning rate schedule:</a:t>
            </a:r>
          </a:p>
          <a:p>
            <a:pPr algn="ctr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epochs 0–1600: Gen LR = 1.5 × 10−4 , Disc LR = 2.427 × 10−4;</a:t>
            </a:r>
          </a:p>
          <a:p>
            <a:pPr algn="ctr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epochs 1600–1700: Gen LR = 5×10−5 , Disc LR = 1.427×10−4;</a:t>
            </a:r>
          </a:p>
          <a:p>
            <a:pPr algn="ctr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epochs 1700–1800: Gen LR = 2×10−5 , Disc LR = 6.45 × 10−5.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4244" y="2485067"/>
            <a:ext cx="11535504" cy="5939202"/>
          </a:xfrm>
          <a:custGeom>
            <a:avLst/>
            <a:gdLst/>
            <a:ahLst/>
            <a:cxnLst/>
            <a:rect r="r" b="b" t="t" l="l"/>
            <a:pathLst>
              <a:path h="5939202" w="11535504">
                <a:moveTo>
                  <a:pt x="0" y="0"/>
                </a:moveTo>
                <a:lnTo>
                  <a:pt x="11535504" y="0"/>
                </a:lnTo>
                <a:lnTo>
                  <a:pt x="11535504" y="5939202"/>
                </a:lnTo>
                <a:lnTo>
                  <a:pt x="0" y="5939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7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9865" y="703050"/>
            <a:ext cx="1172426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T</a:t>
            </a: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raining Dynamics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9865" y="9229725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4" action="ppaction://hlinksldjump"/>
              </a:rPr>
              <a:t>Return to index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83586" y="4102118"/>
            <a:ext cx="499731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A2E30"/>
                </a:solidFill>
                <a:latin typeface="Canva Sans"/>
                <a:ea typeface="Canva Sans"/>
                <a:cs typeface="Canva Sans"/>
                <a:sym typeface="Canva Sans"/>
              </a:rPr>
              <a:t>In the last epochs, we can notice a jump in the loss function since that’s when we started performing scheduling.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9862" y="3054782"/>
            <a:ext cx="13483852" cy="4918667"/>
          </a:xfrm>
          <a:custGeom>
            <a:avLst/>
            <a:gdLst/>
            <a:ahLst/>
            <a:cxnLst/>
            <a:rect r="r" b="b" t="t" l="l"/>
            <a:pathLst>
              <a:path h="4918667" w="13483852">
                <a:moveTo>
                  <a:pt x="0" y="0"/>
                </a:moveTo>
                <a:lnTo>
                  <a:pt x="13483852" y="0"/>
                </a:lnTo>
                <a:lnTo>
                  <a:pt x="13483852" y="4918668"/>
                </a:lnTo>
                <a:lnTo>
                  <a:pt x="0" y="4918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14" t="0" r="-877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9865" y="703050"/>
            <a:ext cx="1172426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Qu</a:t>
            </a: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alitative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9865" y="9229725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4" action="ppaction://hlinksldjump"/>
              </a:rPr>
              <a:t>Return to index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9865" y="703050"/>
            <a:ext cx="1255960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Evaluation on T</a:t>
            </a: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est 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9865" y="9229725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3" action="ppaction://hlinksldjump"/>
              </a:rPr>
              <a:t>Return to index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926012"/>
            <a:ext cx="952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057601" y="3224551"/>
            <a:ext cx="13394655" cy="486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8"/>
              </a:lnSpc>
              <a:spcBef>
                <a:spcPct val="0"/>
              </a:spcBef>
            </a:pPr>
            <a:r>
              <a:rPr lang="en-US" sz="3706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Model M4 was evaluated on the MNIST test set using the Fréchet Inception Distance (FID).</a:t>
            </a:r>
          </a:p>
          <a:p>
            <a:pPr algn="l">
              <a:lnSpc>
                <a:spcPts val="4818"/>
              </a:lnSpc>
              <a:spcBef>
                <a:spcPct val="0"/>
              </a:spcBef>
            </a:pPr>
          </a:p>
          <a:p>
            <a:pPr algn="l">
              <a:lnSpc>
                <a:spcPts val="4818"/>
              </a:lnSpc>
              <a:spcBef>
                <a:spcPct val="0"/>
              </a:spcBef>
            </a:pPr>
            <a:r>
              <a:rPr lang="en-US" sz="3706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</a:t>
            </a:r>
            <a:r>
              <a:rPr lang="en-US" b="true" sz="3706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   Test FID: 34.65</a:t>
            </a:r>
          </a:p>
          <a:p>
            <a:pPr algn="l">
              <a:lnSpc>
                <a:spcPts val="4818"/>
              </a:lnSpc>
              <a:spcBef>
                <a:spcPct val="0"/>
              </a:spcBef>
            </a:pPr>
          </a:p>
          <a:p>
            <a:pPr algn="l">
              <a:lnSpc>
                <a:spcPts val="4818"/>
              </a:lnSpc>
              <a:spcBef>
                <a:spcPct val="0"/>
              </a:spcBef>
            </a:pPr>
            <a:r>
              <a:rPr lang="en-US" sz="3706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The identical score on validation and test sets indicates stable and consistent generative performance without significant overfitting.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139238" y="1473156"/>
            <a:ext cx="0" cy="7340687"/>
          </a:xfrm>
          <a:prstGeom prst="line">
            <a:avLst/>
          </a:prstGeom>
          <a:ln cap="flat" w="9525">
            <a:solidFill>
              <a:srgbClr val="2A2E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5238" y="4448175"/>
            <a:ext cx="776413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3" action="ppaction://hlinksldjump"/>
              </a:rPr>
              <a:t>Return to index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14291" y="1624384"/>
            <a:ext cx="7468021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6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he model we have found works pretty well even if it has some room for improvement regarding the FID score, however the quality of the images is quite good.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14291" y="5380504"/>
            <a:ext cx="7468021" cy="35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This project allowed us to better understand the workflow behind building a machine learning model, all the difficulties it imposes and how to appropriately overcome them.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3233266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698" y="3639800"/>
            <a:ext cx="16230601" cy="0"/>
          </a:xfrm>
          <a:prstGeom prst="line">
            <a:avLst/>
          </a:prstGeom>
          <a:ln cap="flat" w="9525">
            <a:solidFill>
              <a:srgbClr val="2A2E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99" y="1208088"/>
            <a:ext cx="79767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</a:t>
            </a: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22975" y="1685925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3" action="ppaction://hlinksldjump"/>
              </a:rPr>
              <a:t>Retu</a:t>
            </a: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3" action="ppaction://hlinksldjump"/>
              </a:rPr>
              <a:t>rn to index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95755" y="6056500"/>
            <a:ext cx="429648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Loss Interpretation Limitations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251983" y="4822949"/>
            <a:ext cx="892017" cy="888773"/>
          </a:xfrm>
          <a:custGeom>
            <a:avLst/>
            <a:gdLst/>
            <a:ahLst/>
            <a:cxnLst/>
            <a:rect r="r" b="b" t="t" l="l"/>
            <a:pathLst>
              <a:path h="888773" w="892017">
                <a:moveTo>
                  <a:pt x="0" y="0"/>
                </a:moveTo>
                <a:lnTo>
                  <a:pt x="892017" y="0"/>
                </a:lnTo>
                <a:lnTo>
                  <a:pt x="892017" y="888773"/>
                </a:lnTo>
                <a:lnTo>
                  <a:pt x="0" y="88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73297" y="6056500"/>
            <a:ext cx="378600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Mode Collapse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9022" y="6056500"/>
            <a:ext cx="378600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Training Instability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57150" y="4744196"/>
            <a:ext cx="1046279" cy="1046279"/>
          </a:xfrm>
          <a:custGeom>
            <a:avLst/>
            <a:gdLst/>
            <a:ahLst/>
            <a:cxnLst/>
            <a:rect r="r" b="b" t="t" l="l"/>
            <a:pathLst>
              <a:path h="1046279" w="1046279">
                <a:moveTo>
                  <a:pt x="0" y="0"/>
                </a:moveTo>
                <a:lnTo>
                  <a:pt x="1046278" y="0"/>
                </a:lnTo>
                <a:lnTo>
                  <a:pt x="1046278" y="1046278"/>
                </a:lnTo>
                <a:lnTo>
                  <a:pt x="0" y="10462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92300" y="4914865"/>
            <a:ext cx="1345209" cy="875609"/>
          </a:xfrm>
          <a:custGeom>
            <a:avLst/>
            <a:gdLst/>
            <a:ahLst/>
            <a:cxnLst/>
            <a:rect r="r" b="b" t="t" l="l"/>
            <a:pathLst>
              <a:path h="875609" w="1345209">
                <a:moveTo>
                  <a:pt x="0" y="0"/>
                </a:moveTo>
                <a:lnTo>
                  <a:pt x="1345209" y="0"/>
                </a:lnTo>
                <a:lnTo>
                  <a:pt x="1345209" y="875609"/>
                </a:lnTo>
                <a:lnTo>
                  <a:pt x="0" y="875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0559" y="-3540568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9573" y="1459966"/>
            <a:ext cx="602489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Index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09573" y="4508057"/>
            <a:ext cx="6690172" cy="4637558"/>
            <a:chOff x="0" y="0"/>
            <a:chExt cx="8920229" cy="61834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892022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3" action="ppaction://hlinksldjump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52980"/>
              <a:ext cx="892022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4" action="ppaction://hlinksldjump"/>
                </a:rPr>
                <a:t>Data L</a:t>
              </a: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4" action="ppaction://hlinksldjump"/>
                </a:rPr>
                <a:t>oading and Preprocessing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72635"/>
              <a:ext cx="892022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5" action="ppaction://hlinksldjump"/>
                </a:rPr>
                <a:t>D</a:t>
              </a: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5" action="ppaction://hlinksldjump"/>
                </a:rPr>
                <a:t>ataset Structure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748071"/>
              <a:ext cx="892022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6" action="ppaction://hlinksldjump"/>
                </a:rPr>
                <a:t>Architecture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667726"/>
              <a:ext cx="892022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7" action="ppaction://hlinksldjump"/>
                </a:rPr>
                <a:t>G</a:t>
              </a: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7" action="ppaction://hlinksldjump"/>
                </a:rPr>
                <a:t>enerator Architecture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07037"/>
              <a:ext cx="892022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587382"/>
              <a:ext cx="892022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8" action="ppaction://hlinksldjump"/>
                </a:rPr>
                <a:t>Discrimina</a:t>
              </a: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8" action="ppaction://hlinksldjump"/>
                </a:rPr>
                <a:t>tor Architecture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4508057"/>
            <a:ext cx="7574152" cy="3898024"/>
            <a:chOff x="0" y="0"/>
            <a:chExt cx="10098870" cy="519736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4521090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9" action="ppaction://hlinksldjump"/>
                </a:rPr>
                <a:t>Ch</a:t>
              </a: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9" action="ppaction://hlinksldjump"/>
                </a:rPr>
                <a:t>allenges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52980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10" action="ppaction://hlinksldjump"/>
                </a:rPr>
                <a:t>Optimization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11" action="ppaction://hlinksldjump"/>
                </a:rPr>
                <a:t>Loss Func</a:t>
              </a: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11" action="ppaction://hlinksldjump"/>
                </a:rPr>
                <a:t>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606690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12" action="ppaction://hlinksldjump"/>
                </a:rPr>
                <a:t>Co</a:t>
              </a: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12" action="ppaction://hlinksldjump"/>
                </a:rPr>
                <a:t>nclusions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772635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13" action="ppaction://hlinksldjump"/>
                </a:rPr>
                <a:t>Training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692290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14" action="ppaction://hlinksldjump"/>
                </a:rPr>
                <a:t>Model Evaluation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1409573" y="3629073"/>
            <a:ext cx="15115652" cy="0"/>
          </a:xfrm>
          <a:prstGeom prst="line">
            <a:avLst/>
          </a:prstGeom>
          <a:ln cap="flat" w="9525">
            <a:solidFill>
              <a:srgbClr val="2A2E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139238" y="1473156"/>
            <a:ext cx="0" cy="7340687"/>
          </a:xfrm>
          <a:prstGeom prst="line">
            <a:avLst/>
          </a:prstGeom>
          <a:ln cap="flat" w="9525">
            <a:solidFill>
              <a:srgbClr val="2A2E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5238" y="4448175"/>
            <a:ext cx="776413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46329" y="1473156"/>
            <a:ext cx="7412971" cy="7498399"/>
            <a:chOff x="0" y="0"/>
            <a:chExt cx="9883961" cy="999786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9883961" cy="809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81"/>
                </a:lnSpc>
                <a:spcBef>
                  <a:spcPct val="0"/>
                </a:spcBef>
              </a:pPr>
              <a:r>
                <a:rPr lang="en-US" b="true" sz="3984">
                  <a:solidFill>
                    <a:srgbClr val="2A2E3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Objectives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78378"/>
              <a:ext cx="9883961" cy="66025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14525" indent="-307263" lvl="1">
                <a:lnSpc>
                  <a:spcPts val="3984"/>
                </a:lnSpc>
                <a:buFont typeface="Arial"/>
                <a:buChar char="•"/>
              </a:pPr>
              <a:r>
                <a:rPr lang="en-US" sz="2846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Implement and train a GAN capable of generating realistic MNIST digit images.</a:t>
              </a:r>
            </a:p>
            <a:p>
              <a:pPr algn="l">
                <a:lnSpc>
                  <a:spcPts val="3984"/>
                </a:lnSpc>
              </a:pPr>
              <a:r>
                <a:rPr lang="en-US" sz="2846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</a:p>
            <a:p>
              <a:pPr algn="l" marL="614525" indent="-307263" lvl="1">
                <a:lnSpc>
                  <a:spcPts val="3984"/>
                </a:lnSpc>
                <a:buFont typeface="Arial"/>
                <a:buChar char="•"/>
              </a:pPr>
              <a:r>
                <a:rPr lang="en-US" sz="2846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Eva</a:t>
              </a:r>
              <a:r>
                <a:rPr lang="en-US" sz="2846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luate the quality of the generated images using both qualitative inspection and quantitative metrics.</a:t>
              </a:r>
            </a:p>
            <a:p>
              <a:pPr algn="l">
                <a:lnSpc>
                  <a:spcPts val="3984"/>
                </a:lnSpc>
              </a:pPr>
            </a:p>
            <a:p>
              <a:pPr algn="l" marL="614525" indent="-307263" lvl="1">
                <a:lnSpc>
                  <a:spcPts val="3984"/>
                </a:lnSpc>
                <a:buFont typeface="Arial"/>
                <a:buChar char="•"/>
              </a:pPr>
              <a:r>
                <a:rPr lang="en-US" sz="2846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Exp</a:t>
              </a:r>
              <a:r>
                <a:rPr lang="en-US" sz="2846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lore the impact of hyperparameter tuning on the GAN’s performance and stability.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3" action="ppaction://hlinksldjump"/>
              </a:rPr>
              <a:t>Return </a:t>
            </a: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to index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110" y="2361183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2A2E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35267" y="1936161"/>
            <a:ext cx="4957046" cy="339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Da</a:t>
            </a:r>
            <a:r>
              <a:rPr lang="en-US" b="true" sz="56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ta Loading and</a:t>
            </a: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b="true" sz="56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Preprocessing</a:t>
            </a:r>
          </a:p>
          <a:p>
            <a:pPr algn="l">
              <a:lnSpc>
                <a:spcPts val="672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35267" y="7944439"/>
            <a:ext cx="335518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3" action="ppaction://hlinksldjump"/>
              </a:rPr>
              <a:t>Return to index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983190" y="1936161"/>
            <a:ext cx="9053475" cy="2026062"/>
            <a:chOff x="0" y="0"/>
            <a:chExt cx="12071300" cy="270141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0713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A2E3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Dataset Loading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85659"/>
              <a:ext cx="12071300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Load the images and labels from </a:t>
              </a:r>
              <a:r>
                <a:rPr lang="en-US" sz="2499" u="sng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  <a:hlinkClick r:id="rId4" tooltip="https://www.kaggle.com/datasets/hojjatk/mnist-dataset"/>
                </a:rPr>
                <a:t>Kaggle</a:t>
              </a:r>
              <a:r>
                <a:rPr lang="en-US" sz="2499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Reshape into a set of (28, 28, 1), the last dimension is for the grayscale.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83190" y="5160370"/>
            <a:ext cx="7429204" cy="3778513"/>
            <a:chOff x="0" y="0"/>
            <a:chExt cx="9905605" cy="503801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889600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2A2E3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Dataset Prepocessing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85659"/>
              <a:ext cx="8896009" cy="4052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No</a:t>
              </a:r>
              <a:r>
                <a:rPr lang="en-US" sz="2499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rmalization: </a:t>
              </a:r>
            </a:p>
            <a:p>
              <a:pPr algn="l">
                <a:lnSpc>
                  <a:spcPts val="3499"/>
                </a:lnSpc>
              </a:pP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Shuffling</a:t>
              </a:r>
            </a:p>
            <a:p>
              <a:pPr algn="l">
                <a:lnSpc>
                  <a:spcPts val="3499"/>
                </a:lnSpc>
              </a:pP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2A2E30"/>
                  </a:solidFill>
                  <a:latin typeface="DM Sans"/>
                  <a:ea typeface="DM Sans"/>
                  <a:cs typeface="DM Sans"/>
                  <a:sym typeface="DM Sans"/>
                </a:rPr>
                <a:t>Training-Validation Split: training 50000 samples, validation 10000 samples, test 10000 samples.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3962541" y="717154"/>
              <a:ext cx="5943064" cy="1185943"/>
            </a:xfrm>
            <a:custGeom>
              <a:avLst/>
              <a:gdLst/>
              <a:ahLst/>
              <a:cxnLst/>
              <a:rect r="r" b="b" t="t" l="l"/>
              <a:pathLst>
                <a:path h="1185943" w="5943064">
                  <a:moveTo>
                    <a:pt x="0" y="0"/>
                  </a:moveTo>
                  <a:lnTo>
                    <a:pt x="5943064" y="0"/>
                  </a:lnTo>
                  <a:lnTo>
                    <a:pt x="5943064" y="1185943"/>
                  </a:lnTo>
                  <a:lnTo>
                    <a:pt x="0" y="1185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9213" y="5340113"/>
            <a:ext cx="11301259" cy="4704149"/>
          </a:xfrm>
          <a:custGeom>
            <a:avLst/>
            <a:gdLst/>
            <a:ahLst/>
            <a:cxnLst/>
            <a:rect r="r" b="b" t="t" l="l"/>
            <a:pathLst>
              <a:path h="4704149" w="11301259">
                <a:moveTo>
                  <a:pt x="0" y="0"/>
                </a:moveTo>
                <a:lnTo>
                  <a:pt x="11301259" y="0"/>
                </a:lnTo>
                <a:lnTo>
                  <a:pt x="11301259" y="4704149"/>
                </a:lnTo>
                <a:lnTo>
                  <a:pt x="0" y="4704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9213" y="2635622"/>
            <a:ext cx="5839940" cy="2507878"/>
          </a:xfrm>
          <a:custGeom>
            <a:avLst/>
            <a:gdLst/>
            <a:ahLst/>
            <a:cxnLst/>
            <a:rect r="r" b="b" t="t" l="l"/>
            <a:pathLst>
              <a:path h="2507878" w="5839940">
                <a:moveTo>
                  <a:pt x="0" y="0"/>
                </a:moveTo>
                <a:lnTo>
                  <a:pt x="5839941" y="0"/>
                </a:lnTo>
                <a:lnTo>
                  <a:pt x="5839941" y="2507878"/>
                </a:lnTo>
                <a:lnTo>
                  <a:pt x="0" y="2507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22300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4" action="ppaction://hlinksldjump"/>
              </a:rPr>
              <a:t>Retu</a:t>
            </a: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4" action="ppaction://hlinksldjump"/>
              </a:rPr>
              <a:t>rn to index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419213" y="1028700"/>
            <a:ext cx="13449573" cy="2554043"/>
            <a:chOff x="0" y="0"/>
            <a:chExt cx="17932764" cy="34053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687997"/>
              <a:ext cx="17932764" cy="717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3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7932764" cy="195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28"/>
                </a:lnSpc>
                <a:spcBef>
                  <a:spcPct val="0"/>
                </a:spcBef>
              </a:pPr>
              <a:r>
                <a:rPr lang="en-US" b="true" sz="9607">
                  <a:solidFill>
                    <a:srgbClr val="2A2E3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Dataset Structure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879771"/>
            <a:ext cx="8533744" cy="4802406"/>
          </a:xfrm>
          <a:custGeom>
            <a:avLst/>
            <a:gdLst/>
            <a:ahLst/>
            <a:cxnLst/>
            <a:rect r="r" b="b" t="t" l="l"/>
            <a:pathLst>
              <a:path h="4802406" w="8533744">
                <a:moveTo>
                  <a:pt x="0" y="0"/>
                </a:moveTo>
                <a:lnTo>
                  <a:pt x="8533744" y="0"/>
                </a:lnTo>
                <a:lnTo>
                  <a:pt x="8533744" y="4802407"/>
                </a:lnTo>
                <a:lnTo>
                  <a:pt x="0" y="480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18" r="0" b="-123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5238" y="4448175"/>
            <a:ext cx="776413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9865" y="7962987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4" action="ppaction://hlinksldjump"/>
              </a:rPr>
              <a:t>Return to index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632339"/>
            <a:ext cx="15664975" cy="7205889"/>
          </a:xfrm>
          <a:custGeom>
            <a:avLst/>
            <a:gdLst/>
            <a:ahLst/>
            <a:cxnLst/>
            <a:rect r="r" b="b" t="t" l="l"/>
            <a:pathLst>
              <a:path h="7205889" w="15664975">
                <a:moveTo>
                  <a:pt x="0" y="0"/>
                </a:moveTo>
                <a:lnTo>
                  <a:pt x="15664975" y="0"/>
                </a:lnTo>
                <a:lnTo>
                  <a:pt x="15664975" y="7205888"/>
                </a:lnTo>
                <a:lnTo>
                  <a:pt x="0" y="7205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697" y="1019175"/>
            <a:ext cx="1382067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Generator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22973" y="1497012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4" action="ppaction://hlinksldjump"/>
              </a:rPr>
              <a:t>Return to index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70462"/>
            <a:ext cx="15483768" cy="7219307"/>
          </a:xfrm>
          <a:custGeom>
            <a:avLst/>
            <a:gdLst/>
            <a:ahLst/>
            <a:cxnLst/>
            <a:rect r="r" b="b" t="t" l="l"/>
            <a:pathLst>
              <a:path h="7219307" w="15483768">
                <a:moveTo>
                  <a:pt x="0" y="0"/>
                </a:moveTo>
                <a:lnTo>
                  <a:pt x="15483768" y="0"/>
                </a:lnTo>
                <a:lnTo>
                  <a:pt x="15483768" y="7219307"/>
                </a:lnTo>
                <a:lnTo>
                  <a:pt x="0" y="7219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697" y="1019175"/>
            <a:ext cx="1500147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Discriminator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22973" y="1497012"/>
            <a:ext cx="323632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4" action="ppaction://hlinksldjump"/>
              </a:rPr>
              <a:t>Return to index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110" y="2361183"/>
            <a:ext cx="16230600" cy="6228493"/>
          </a:xfrm>
          <a:custGeom>
            <a:avLst/>
            <a:gdLst/>
            <a:ahLst/>
            <a:cxnLst/>
            <a:rect r="r" b="b" t="t" l="l"/>
            <a:pathLst>
              <a:path h="6228493" w="16230600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068065" y="5138738"/>
            <a:ext cx="7590766" cy="0"/>
          </a:xfrm>
          <a:prstGeom prst="line">
            <a:avLst/>
          </a:prstGeom>
          <a:ln cap="flat" w="9525">
            <a:solidFill>
              <a:srgbClr val="2A2E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26253" y="3121654"/>
            <a:ext cx="10939884" cy="581077"/>
          </a:xfrm>
          <a:custGeom>
            <a:avLst/>
            <a:gdLst/>
            <a:ahLst/>
            <a:cxnLst/>
            <a:rect r="r" b="b" t="t" l="l"/>
            <a:pathLst>
              <a:path h="581077" w="10939884">
                <a:moveTo>
                  <a:pt x="0" y="0"/>
                </a:moveTo>
                <a:lnTo>
                  <a:pt x="10939884" y="0"/>
                </a:lnTo>
                <a:lnTo>
                  <a:pt x="10939884" y="581077"/>
                </a:lnTo>
                <a:lnTo>
                  <a:pt x="0" y="581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26253" y="5599867"/>
            <a:ext cx="10033047" cy="465120"/>
          </a:xfrm>
          <a:custGeom>
            <a:avLst/>
            <a:gdLst/>
            <a:ahLst/>
            <a:cxnLst/>
            <a:rect r="r" b="b" t="t" l="l"/>
            <a:pathLst>
              <a:path h="465120" w="10033047">
                <a:moveTo>
                  <a:pt x="0" y="0"/>
                </a:moveTo>
                <a:lnTo>
                  <a:pt x="10033047" y="0"/>
                </a:lnTo>
                <a:lnTo>
                  <a:pt x="10033047" y="465120"/>
                </a:lnTo>
                <a:lnTo>
                  <a:pt x="0" y="465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26253" y="7781015"/>
            <a:ext cx="7061007" cy="562861"/>
          </a:xfrm>
          <a:custGeom>
            <a:avLst/>
            <a:gdLst/>
            <a:ahLst/>
            <a:cxnLst/>
            <a:rect r="r" b="b" t="t" l="l"/>
            <a:pathLst>
              <a:path h="562861" w="7061007">
                <a:moveTo>
                  <a:pt x="0" y="0"/>
                </a:moveTo>
                <a:lnTo>
                  <a:pt x="7061007" y="0"/>
                </a:lnTo>
                <a:lnTo>
                  <a:pt x="7061007" y="562862"/>
                </a:lnTo>
                <a:lnTo>
                  <a:pt x="0" y="562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5267" y="1926636"/>
            <a:ext cx="4957046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Loss Functions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267" y="7944439"/>
            <a:ext cx="335518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u="sng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  <a:hlinkClick r:id="rId9" action="ppaction://hlinksldjump"/>
              </a:rPr>
              <a:t>Return to index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26253" y="1827877"/>
            <a:ext cx="10033047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40"/>
              </a:lnSpc>
              <a:spcBef>
                <a:spcPct val="0"/>
              </a:spcBef>
            </a:pPr>
            <a:r>
              <a:rPr lang="en-US" b="true" sz="37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 Function (Binary Cross-Entropy):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5267" y="5122270"/>
            <a:ext cx="5178642" cy="156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3200">
                <a:solidFill>
                  <a:srgbClr val="2A2E30"/>
                </a:solidFill>
                <a:latin typeface="DM Sans"/>
                <a:ea typeface="DM Sans"/>
                <a:cs typeface="DM Sans"/>
                <a:sym typeface="DM Sans"/>
              </a:rPr>
              <a:t>dversarial interplay between the generator (G) and discriminator (D)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26875" y="4300657"/>
            <a:ext cx="4919504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b="true" sz="42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Discriminator Loss: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26875" y="6653255"/>
            <a:ext cx="4063365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b="true" sz="4200">
                <a:solidFill>
                  <a:srgbClr val="2A2E30"/>
                </a:solidFill>
                <a:latin typeface="DM Sans Bold"/>
                <a:ea typeface="DM Sans Bold"/>
                <a:cs typeface="DM Sans Bold"/>
                <a:sym typeface="DM Sans Bold"/>
              </a:rPr>
              <a:t>Generator Loss: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DAGrpcyF3ak</dc:identifier>
  <dcterms:modified xsi:type="dcterms:W3CDTF">2011-08-01T06:04:30Z</dcterms:modified>
  <cp:revision>1</cp:revision>
  <dc:title>Discussione di tesi</dc:title>
</cp:coreProperties>
</file>